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</p:sldMasterIdLst>
  <p:notesMasterIdLst>
    <p:notesMasterId r:id="rId9"/>
  </p:notesMasterIdLst>
  <p:handoutMasterIdLst>
    <p:handoutMasterId r:id="rId10"/>
  </p:handoutMasterIdLst>
  <p:sldIdLst>
    <p:sldId id="256" r:id="rId3"/>
    <p:sldId id="4624" r:id="rId4"/>
    <p:sldId id="4639" r:id="rId5"/>
    <p:sldId id="4640" r:id="rId6"/>
    <p:sldId id="464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C96318-1B34-CA8D-E89F-D7E4DBCCA5B0}" name="Océane Lenain" initials="OL" userId="2e30f7fe7ee1997c" providerId="Windows Live"/>
  <p188:author id="{EBE97156-AAC1-34B5-29B6-4156D50EE2FB}" name="sylvain Gilibert" initials="sG" userId="e7db9f212a80780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5" autoAdjust="0"/>
    <p:restoredTop sz="93863" autoAdjust="0"/>
  </p:normalViewPr>
  <p:slideViewPr>
    <p:cSldViewPr snapToObjects="1" showGuides="1">
      <p:cViewPr varScale="1">
        <p:scale>
          <a:sx n="107" d="100"/>
          <a:sy n="107" d="100"/>
        </p:scale>
        <p:origin x="11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EE2AA1E-1798-E54E-BF8A-FB07FB1E9F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511A62-832B-4CE0-8EF6-E892C9B5D7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5E64-A77E-4A5D-B808-D02C5B30D0D8}" type="datetimeFigureOut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7AAF3A-38CA-BDD1-1147-46CD9FB821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PROPOSITION COMMERCIALE CONFIDENTIELLE IN EXTENSO 13/03/2023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BB46DF-D9E8-B178-E2D8-1C06436B77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F3C00-667C-48ED-B3DD-15853FC024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4013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4FEF5-A4EF-45AD-98CD-75E91DF262E4}" type="datetimeFigureOut">
              <a:rPr lang="fr-FR" smtClean="0"/>
              <a:t>11/07/2023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PROPOSITION COMMERCIALE CONFIDENTIELLE IN EXTENSO 13/03/2023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F2919-257E-43D7-926A-A4893C3989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715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hyperlink" Target="https://jedataviz.com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jedataviz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2A4BABD-8A6E-B447-BB76-FB010B05A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40" y="5723878"/>
            <a:ext cx="2016000" cy="67082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6DEBF61-025D-1913-0024-BE02E78D15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955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3412" y="2593036"/>
            <a:ext cx="8280000" cy="2215991"/>
          </a:xfrm>
        </p:spPr>
        <p:txBody>
          <a:bodyPr anchor="ctr"/>
          <a:lstStyle>
            <a:lvl1pPr algn="l">
              <a:lnSpc>
                <a:spcPct val="90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162" y="5955987"/>
            <a:ext cx="8280000" cy="27699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6" name="Image 5">
            <a:hlinkClick r:id="rId4"/>
            <a:extLst>
              <a:ext uri="{FF2B5EF4-FFF2-40B4-BE49-F238E27FC236}">
                <a16:creationId xmlns:a16="http://schemas.microsoft.com/office/drawing/2014/main" id="{9D986777-815A-F50E-18BD-9E72EEE2DA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3" y="953409"/>
            <a:ext cx="3514857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7AD75A7-2666-46A3-82FE-8373CD74762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247" y="6258093"/>
            <a:ext cx="1885950" cy="367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A2BBF5-FB64-4BDD-8D51-5B7EF9417D99}"/>
              </a:ext>
            </a:extLst>
          </p:cNvPr>
          <p:cNvSpPr/>
          <p:nvPr/>
        </p:nvSpPr>
        <p:spPr>
          <a:xfrm>
            <a:off x="0" y="366"/>
            <a:ext cx="12192000" cy="6093296"/>
          </a:xfrm>
          <a:prstGeom prst="rect">
            <a:avLst/>
          </a:prstGeom>
          <a:solidFill>
            <a:srgbClr val="5C7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srgbClr val="488AAD"/>
              </a:solidFill>
            </a:endParaRPr>
          </a:p>
        </p:txBody>
      </p:sp>
      <p:pic>
        <p:nvPicPr>
          <p:cNvPr id="8" name="Image 7" descr="AngleBlanc.png">
            <a:extLst>
              <a:ext uri="{FF2B5EF4-FFF2-40B4-BE49-F238E27FC236}">
                <a16:creationId xmlns:a16="http://schemas.microsoft.com/office/drawing/2014/main" id="{DA573891-1AAB-4882-B2B3-A07F8E32E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432" y="476672"/>
            <a:ext cx="1656184" cy="17153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1FD4F8-A211-47C7-AE9E-ABE29B155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2089754"/>
            <a:ext cx="7740352" cy="1914525"/>
          </a:xfrm>
        </p:spPr>
        <p:txBody>
          <a:bodyPr anchor="b"/>
          <a:lstStyle>
            <a:lvl1pPr marL="0" indent="0" algn="l">
              <a:tabLst/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33A014-5A6A-4E71-AE72-D7066F964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392" y="4077074"/>
            <a:ext cx="7740352" cy="1183109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3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CC7D6B19-BAC2-53BE-F7FC-CF627A8F1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831677"/>
            <a:ext cx="12191998" cy="402632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0D8FC5-4D29-7EB2-C5DF-9646946F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672" y="470863"/>
            <a:ext cx="7833626" cy="1661993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010274-84C5-97A0-93D3-92ECABB34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9F2A952D-BCE0-FFF2-5FB7-87A7B0B24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776" y="2684991"/>
            <a:ext cx="5724636" cy="720197"/>
          </a:xfrm>
        </p:spPr>
        <p:txBody>
          <a:bodyPr/>
          <a:lstStyle>
            <a:lvl1pPr>
              <a:lnSpc>
                <a:spcPct val="90000"/>
              </a:lnSpc>
              <a:spcBef>
                <a:spcPts val="2400"/>
              </a:spcBef>
              <a:buFontTx/>
              <a:buNone/>
              <a:defRPr sz="260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 sz="2600"/>
            </a:lvl2pPr>
            <a:lvl3pPr marL="0" indent="0">
              <a:buFontTx/>
              <a:buNone/>
              <a:defRPr sz="2600"/>
            </a:lvl3pPr>
            <a:lvl4pPr marL="0" indent="0">
              <a:buFontTx/>
              <a:buNone/>
              <a:defRPr sz="2600"/>
            </a:lvl4pPr>
            <a:lvl5pPr marL="0">
              <a:buFontTx/>
              <a:buNone/>
              <a:defRPr sz="26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6290849-CFCF-4A91-F9CA-F31711E03C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0247" y="2538896"/>
            <a:ext cx="672227" cy="602986"/>
          </a:xfrm>
        </p:spPr>
        <p:txBody>
          <a:bodyPr wrap="none"/>
          <a:lstStyle>
            <a:lvl1pPr algn="r">
              <a:buFontTx/>
              <a:buNone/>
              <a:defRPr sz="3500">
                <a:solidFill>
                  <a:schemeClr val="accent3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5DABBEA-612E-379D-F5B8-754065C18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0247" y="3201627"/>
            <a:ext cx="672227" cy="602986"/>
          </a:xfrm>
        </p:spPr>
        <p:txBody>
          <a:bodyPr wrap="none"/>
          <a:lstStyle>
            <a:lvl1pPr algn="r">
              <a:buFontTx/>
              <a:buNone/>
              <a:defRPr sz="3500">
                <a:solidFill>
                  <a:schemeClr val="accent3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83E9EBF1-726D-EDA9-8ED5-1FE8D5CC67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80247" y="3864358"/>
            <a:ext cx="672227" cy="602986"/>
          </a:xfrm>
        </p:spPr>
        <p:txBody>
          <a:bodyPr wrap="none"/>
          <a:lstStyle>
            <a:lvl1pPr algn="r">
              <a:buFontTx/>
              <a:buNone/>
              <a:defRPr sz="3500">
                <a:solidFill>
                  <a:schemeClr val="accent3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1AD627-2E0E-E341-620E-1589BA707D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-  </a:t>
            </a:r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178E6C-59E7-D008-9F69-65210A12C0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8150" y="6256902"/>
            <a:ext cx="2050349" cy="5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2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5800" y="2805753"/>
            <a:ext cx="6661125" cy="1246495"/>
          </a:xfrm>
        </p:spPr>
        <p:txBody>
          <a:bodyPr anchor="ctr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791696" y="2264932"/>
            <a:ext cx="2169431" cy="2239652"/>
          </a:xfrm>
        </p:spPr>
        <p:txBody>
          <a:bodyPr wrap="none" anchor="ctr"/>
          <a:lstStyle>
            <a:lvl1pPr marL="0" indent="0" algn="ctr">
              <a:buNone/>
              <a:defRPr sz="13000" spc="-5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36726AD-0A04-453C-9934-D504412B0F7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 t="33614" r="26075" b="36678"/>
          <a:stretch/>
        </p:blipFill>
        <p:spPr>
          <a:xfrm>
            <a:off x="1988347" y="4490860"/>
            <a:ext cx="1728000" cy="79732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56BE765-2CF7-4D00-F578-927C4E433012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 t="33614" r="26075" b="36678"/>
          <a:stretch/>
        </p:blipFill>
        <p:spPr>
          <a:xfrm flipV="1">
            <a:off x="1988347" y="1496724"/>
            <a:ext cx="1728000" cy="797323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29CCC8-887A-AE9D-E5D4-F6214D58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-  </a:t>
            </a:r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C7368D-66C8-B0A4-283F-7738A860AD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8150" y="6256902"/>
            <a:ext cx="2050349" cy="5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1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7298" y="1977458"/>
            <a:ext cx="9720000" cy="4431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36000" y="3017165"/>
            <a:ext cx="4500000" cy="1298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469B645-4684-B827-503E-F8470A0142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298" y="3017165"/>
            <a:ext cx="4500000" cy="12986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983FF5E-E08A-F39D-D548-7A5373065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7298" y="1373839"/>
            <a:ext cx="9720000" cy="230832"/>
          </a:xfrm>
        </p:spPr>
        <p:txBody>
          <a:bodyPr anchor="b"/>
          <a:lstStyle>
            <a:lvl1pPr>
              <a:lnSpc>
                <a:spcPct val="100000"/>
              </a:lnSpc>
              <a:buFontTx/>
              <a:buNone/>
              <a:defRPr sz="1500" cap="all" baseline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1892DDC-FF76-F884-4822-00EC5CAEB5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-  </a:t>
            </a:r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34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F98A042-12D8-09F5-7BD9-5EAB8D2645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2000" y="3248980"/>
            <a:ext cx="4464000" cy="14160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92000" y="1977271"/>
            <a:ext cx="4464000" cy="88639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983FF5E-E08A-F39D-D548-7A5373065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2000" y="1143006"/>
            <a:ext cx="4464000" cy="461665"/>
          </a:xfrm>
        </p:spPr>
        <p:txBody>
          <a:bodyPr anchor="b"/>
          <a:lstStyle>
            <a:lvl1pPr>
              <a:lnSpc>
                <a:spcPct val="100000"/>
              </a:lnSpc>
              <a:buFontTx/>
              <a:buNone/>
              <a:defRPr sz="1500" cap="all" baseline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18D587B-7957-D837-C696-CEF42DCB12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760000" cy="6858000"/>
          </a:xfrm>
          <a:pattFill prst="openDmnd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bIns="900000" anchor="ctr">
            <a:noAutofit/>
          </a:bodyPr>
          <a:lstStyle>
            <a:lvl1pPr algn="ctr">
              <a:defRPr sz="1000">
                <a:sym typeface="Symbol" panose="05050102010706020507" pitchFamily="18" charset="2"/>
              </a:defRPr>
            </a:lvl1pPr>
          </a:lstStyle>
          <a:p>
            <a:r>
              <a:rPr lang="fr-FR" dirty="0"/>
              <a:t>Cliquez ici pour insérer une image</a:t>
            </a:r>
            <a:br>
              <a:rPr lang="fr-FR" dirty="0"/>
            </a:br>
            <a:r>
              <a:rPr lang="fr-FR" dirty="0"/>
              <a:t>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432573-5723-A444-8F46-4F502EBB61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8F9E9C-5BFD-DDF8-8C71-D35F9DBDE56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fr-FR"/>
              <a:t>-  </a:t>
            </a:r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751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+ Grap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62272C-0CE0-DE14-FFC4-A7AE538B8A25}"/>
              </a:ext>
            </a:extLst>
          </p:cNvPr>
          <p:cNvSpPr/>
          <p:nvPr userDrawn="1"/>
        </p:nvSpPr>
        <p:spPr>
          <a:xfrm>
            <a:off x="6288000" y="0"/>
            <a:ext cx="590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F98A042-12D8-09F5-7BD9-5EAB8D2645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7492" y="3248980"/>
            <a:ext cx="4464000" cy="14160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7492" y="1977271"/>
            <a:ext cx="4464000" cy="88639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983FF5E-E08A-F39D-D548-7A5373065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47492" y="1143006"/>
            <a:ext cx="4464000" cy="461665"/>
          </a:xfrm>
        </p:spPr>
        <p:txBody>
          <a:bodyPr anchor="b"/>
          <a:lstStyle>
            <a:lvl1pPr>
              <a:lnSpc>
                <a:spcPct val="100000"/>
              </a:lnSpc>
              <a:buFontTx/>
              <a:buNone/>
              <a:defRPr sz="1500" cap="all" baseline="0">
                <a:solidFill>
                  <a:schemeClr val="tx2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graphique 10">
            <a:extLst>
              <a:ext uri="{FF2B5EF4-FFF2-40B4-BE49-F238E27FC236}">
                <a16:creationId xmlns:a16="http://schemas.microsoft.com/office/drawing/2014/main" id="{612C0DC7-7EF6-561A-F73B-C41E79ACB8A7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816725" y="1160463"/>
            <a:ext cx="4787900" cy="4213225"/>
          </a:xfrm>
        </p:spPr>
        <p:txBody>
          <a:bodyPr anchor="ctr">
            <a:noAutofit/>
          </a:bodyPr>
          <a:lstStyle>
            <a:lvl1pPr algn="ctr">
              <a:defRPr sz="1000"/>
            </a:lvl1pPr>
          </a:lstStyle>
          <a:p>
            <a:r>
              <a:rPr lang="fr-FR"/>
              <a:t>Cliquez sur l'icône pour ajouter un graphique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A39B14-47F4-3A72-3B49-1A6E4A592C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8150" y="6256902"/>
            <a:ext cx="2050349" cy="512403"/>
          </a:xfrm>
          <a:prstGeom prst="rect">
            <a:avLst/>
          </a:prstGeom>
        </p:spPr>
      </p:pic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61004C5-0D3F-79C3-D44D-37751F3A01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0AC2C9A-632A-30D5-8089-0B254C782F0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-  </a:t>
            </a:r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70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7B93319-8A59-7CD2-A383-A7AB8B7B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-  </a:t>
            </a:r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54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9180A716-93B6-727F-17AF-959A674E3F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24" y="5989665"/>
            <a:ext cx="2052000" cy="51281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D153F8F-879D-1437-2DE6-B19B79C9C8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48" y="846216"/>
            <a:ext cx="3492000" cy="150228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F67951-ED2B-C28B-72E4-CA29800B99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9016" y="2528137"/>
            <a:ext cx="4968000" cy="1357295"/>
          </a:xfrm>
        </p:spPr>
        <p:txBody>
          <a:bodyPr anchor="b"/>
          <a:lstStyle>
            <a:lvl1pPr>
              <a:defRPr sz="9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Fin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0E28CE51-0544-0FEF-3628-E99AC44E4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4540" y="4073090"/>
            <a:ext cx="4902476" cy="496546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</a:defRPr>
            </a:lvl4pPr>
            <a:lvl5pPr marL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CD57C771-6E45-1351-C135-1EC038CA24A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9234" y="2528900"/>
            <a:ext cx="3492578" cy="3492000"/>
          </a:xfrm>
          <a:custGeom>
            <a:avLst/>
            <a:gdLst>
              <a:gd name="connsiteX0" fmla="*/ 1 w 3492578"/>
              <a:gd name="connsiteY0" fmla="*/ 0 h 3492000"/>
              <a:gd name="connsiteX1" fmla="*/ 3492578 w 3492578"/>
              <a:gd name="connsiteY1" fmla="*/ 0 h 3492000"/>
              <a:gd name="connsiteX2" fmla="*/ 3492578 w 3492578"/>
              <a:gd name="connsiteY2" fmla="*/ 1746000 h 3492000"/>
              <a:gd name="connsiteX3" fmla="*/ 1746289 w 3492578"/>
              <a:gd name="connsiteY3" fmla="*/ 3492000 h 3492000"/>
              <a:gd name="connsiteX4" fmla="*/ 0 w 3492578"/>
              <a:gd name="connsiteY4" fmla="*/ 1746000 h 34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578" h="3492000">
                <a:moveTo>
                  <a:pt x="1" y="0"/>
                </a:moveTo>
                <a:lnTo>
                  <a:pt x="3492578" y="0"/>
                </a:lnTo>
                <a:lnTo>
                  <a:pt x="3492578" y="1746000"/>
                </a:lnTo>
                <a:cubicBezTo>
                  <a:pt x="3492578" y="2710289"/>
                  <a:pt x="2710738" y="3492000"/>
                  <a:pt x="1746289" y="3492000"/>
                </a:cubicBezTo>
                <a:cubicBezTo>
                  <a:pt x="781840" y="3492000"/>
                  <a:pt x="0" y="2710289"/>
                  <a:pt x="0" y="1746000"/>
                </a:cubicBezTo>
                <a:close/>
              </a:path>
            </a:pathLst>
          </a:custGeom>
          <a:pattFill prst="openDmnd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txBody>
          <a:bodyPr wrap="square" bIns="900000" anchor="ctr">
            <a:noAutofit/>
          </a:bodyPr>
          <a:lstStyle>
            <a:lvl1pPr algn="ctr">
              <a:defRPr sz="1000">
                <a:sym typeface="Symbol" panose="05050102010706020507" pitchFamily="18" charset="2"/>
              </a:defRPr>
            </a:lvl1pPr>
          </a:lstStyle>
          <a:p>
            <a:r>
              <a:rPr lang="fr-FR" dirty="0"/>
              <a:t>Cliquez ici pour insérer une image</a:t>
            </a:r>
            <a:br>
              <a:rPr lang="fr-FR" dirty="0"/>
            </a:br>
            <a:r>
              <a:rPr lang="fr-FR" dirty="0"/>
              <a:t></a:t>
            </a:r>
          </a:p>
        </p:txBody>
      </p:sp>
    </p:spTree>
    <p:extLst>
      <p:ext uri="{BB962C8B-B14F-4D97-AF65-F5344CB8AC3E}">
        <p14:creationId xmlns:p14="http://schemas.microsoft.com/office/powerpoint/2010/main" val="4616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D9DCE8-C832-443D-A06C-FACD25F6EF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435" y="1629246"/>
            <a:ext cx="11425767" cy="4464050"/>
          </a:xfrm>
        </p:spPr>
        <p:txBody>
          <a:bodyPr/>
          <a:lstStyle>
            <a:lvl2pPr marL="361950" indent="-276225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BB33455-2301-4E09-B58B-EB0C146F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1" y="188667"/>
            <a:ext cx="7018867" cy="1325563"/>
          </a:xfrm>
          <a:ln>
            <a:noFill/>
          </a:ln>
        </p:spPr>
        <p:txBody>
          <a:bodyPr/>
          <a:lstStyle>
            <a:lvl1pPr>
              <a:defRPr>
                <a:solidFill>
                  <a:srgbClr val="5C7CB6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23CD7AF-EFF3-4EA3-A7B0-773030C8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FA378106-1C12-4138-A69A-5E958B87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1589" y="5724289"/>
            <a:ext cx="588613" cy="369007"/>
          </a:xfrm>
          <a:prstGeom prst="rect">
            <a:avLst/>
          </a:prstGeom>
        </p:spPr>
        <p:txBody>
          <a:bodyPr/>
          <a:lstStyle/>
          <a:p>
            <a:fld id="{B546E4DE-1FC3-41B7-9814-25F61AD357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F83CA46-F6A7-4F0E-A6C5-E415555825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1127" y="6219330"/>
            <a:ext cx="2212580" cy="5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257298" y="1977458"/>
            <a:ext cx="9720000" cy="443198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36000" y="3017165"/>
            <a:ext cx="4500000" cy="1298625"/>
          </a:xfrm>
          <a:prstGeom prst="rect">
            <a:avLst/>
          </a:prstGeom>
        </p:spPr>
        <p:txBody>
          <a:bodyPr vert="horz" wrap="square" lIns="36000" tIns="0" rIns="36000" bIns="0" rtlCol="0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45383" y="6417332"/>
            <a:ext cx="5040000" cy="184666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1200" cap="all" baseline="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99757" y="6417332"/>
            <a:ext cx="484675" cy="184666"/>
          </a:xfrm>
          <a:prstGeom prst="rect">
            <a:avLst/>
          </a:prstGeom>
        </p:spPr>
        <p:txBody>
          <a:bodyPr vert="horz" wrap="none" lIns="36000" tIns="0" rIns="36000" bIns="0" rtlCol="0" anchor="ctr">
            <a:spAutoFit/>
          </a:bodyPr>
          <a:lstStyle>
            <a:lvl1pPr marL="0" algn="l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chemeClr val="accent3"/>
                </a:solidFill>
              </a:defRPr>
            </a:lvl1pPr>
          </a:lstStyle>
          <a:p>
            <a:r>
              <a:rPr lang="fr-FR"/>
              <a:t>-  </a:t>
            </a:r>
            <a:fld id="{E8C60506-5BE4-4453-AE4B-F0F5E69C63A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D58398-FA32-DC4E-9EF0-885A1AE1A95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8150" y="6256902"/>
            <a:ext cx="2050349" cy="51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3" r:id="rId5"/>
    <p:sldLayoutId id="2147483654" r:id="rId6"/>
    <p:sldLayoutId id="2147483652" r:id="rId7"/>
    <p:sldLayoutId id="2147483656" r:id="rId8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ts val="0"/>
        </a:spcBef>
        <a:buFontTx/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20000"/>
        </a:lnSpc>
        <a:spcBef>
          <a:spcPts val="300"/>
        </a:spcBef>
        <a:buClr>
          <a:schemeClr val="accent3"/>
        </a:buClr>
        <a:buFont typeface="Wingdings" panose="05000000000000000000" pitchFamily="2" charset="2"/>
        <a:buChar char="l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20000"/>
        </a:lnSpc>
        <a:spcBef>
          <a:spcPts val="300"/>
        </a:spcBef>
        <a:buFont typeface="Symbol" panose="05050102010706020507" pitchFamily="18" charset="2"/>
        <a:buChar char="·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68000" indent="-144000" algn="l" defTabSz="914400" rtl="0" eaLnBrk="1" latinLnBrk="0" hangingPunct="1">
        <a:lnSpc>
          <a:spcPct val="120000"/>
        </a:lnSpc>
        <a:spcBef>
          <a:spcPts val="0"/>
        </a:spcBef>
        <a:buFont typeface="Montserrat Medium" panose="00000600000000000000" pitchFamily="2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600"/>
        </a:spcBef>
        <a:buFontTx/>
        <a:buNone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78" userDrawn="1">
          <p15:clr>
            <a:srgbClr val="F26B43"/>
          </p15:clr>
        </p15:guide>
        <p15:guide id="2" orient="horz" pos="3884" userDrawn="1">
          <p15:clr>
            <a:srgbClr val="F26B43"/>
          </p15:clr>
        </p15:guide>
        <p15:guide id="3" pos="6902" userDrawn="1">
          <p15:clr>
            <a:srgbClr val="F26B43"/>
          </p15:clr>
        </p15:guide>
        <p15:guide id="4" orient="horz" pos="1230" userDrawn="1">
          <p15:clr>
            <a:srgbClr val="F26B43"/>
          </p15:clr>
        </p15:guide>
        <p15:guide id="5" orient="horz" pos="1888" userDrawn="1">
          <p15:clr>
            <a:srgbClr val="F26B43"/>
          </p15:clr>
        </p15:guide>
        <p15:guide id="6" pos="75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1" y="332657"/>
            <a:ext cx="7018867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</a:t>
            </a:r>
            <a:br>
              <a:rPr lang="fr-FR" dirty="0"/>
            </a:br>
            <a:r>
              <a:rPr lang="fr-FR" dirty="0"/>
              <a:t>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700808"/>
            <a:ext cx="114252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13A2DC-CD1F-4EFF-B670-1834CA5C1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1691" y="6411114"/>
            <a:ext cx="5952660" cy="214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none" baseline="0">
                <a:solidFill>
                  <a:schemeClr val="bg1">
                    <a:lumMod val="65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FBBEAAF-B03A-45E2-9FEE-2235CA0FA979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79" y="6258093"/>
            <a:ext cx="1885950" cy="36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65" r:id="rId2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400" kern="1200">
          <a:solidFill>
            <a:srgbClr val="E7344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300"/>
        </a:spcAft>
        <a:buSzPct val="25000"/>
        <a:buFont typeface="Calibri bold" panose="020F0702030404030204" pitchFamily="34" charset="0"/>
        <a:buChar char=" 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358775" indent="-269875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5"/>
        </a:buBlip>
        <a:tabLst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1338" indent="-180975" algn="l" defTabSz="914400" rtl="0" eaLnBrk="1" latinLnBrk="0" hangingPunct="1">
        <a:lnSpc>
          <a:spcPct val="90000"/>
        </a:lnSpc>
        <a:spcBef>
          <a:spcPts val="500"/>
        </a:spcBef>
        <a:buSzPct val="77000"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715963" indent="-176213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-"/>
        <a:defRPr sz="20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898525" indent="-182563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Calibri Light" panose="020F0302020204030204" pitchFamily="34" charset="0"/>
        <a:buChar char="›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dentification.experts-comptables.org/fr/inscription.php?service=https://extranet.experts-comptables.org/casservice?destination=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3412" y="2039038"/>
            <a:ext cx="8280000" cy="3323987"/>
          </a:xfrm>
        </p:spPr>
        <p:txBody>
          <a:bodyPr/>
          <a:lstStyle/>
          <a:p>
            <a:r>
              <a:rPr lang="fr-FR" dirty="0"/>
              <a:t>Activation de votre compte utilisateur</a:t>
            </a:r>
          </a:p>
        </p:txBody>
      </p:sp>
    </p:spTree>
    <p:extLst>
      <p:ext uri="{BB962C8B-B14F-4D97-AF65-F5344CB8AC3E}">
        <p14:creationId xmlns:p14="http://schemas.microsoft.com/office/powerpoint/2010/main" val="264175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C9A0D-AE64-2C81-4C44-8D20B629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349" y="1726812"/>
            <a:ext cx="9865096" cy="1198085"/>
          </a:xfrm>
        </p:spPr>
        <p:txBody>
          <a:bodyPr/>
          <a:lstStyle/>
          <a:p>
            <a:pPr marL="0" lvl="1" indent="0">
              <a:buNone/>
            </a:pPr>
            <a:r>
              <a:rPr lang="fr-FR" sz="1600" dirty="0">
                <a:latin typeface="Arial-BoldMT"/>
              </a:rPr>
              <a:t>Si vous avez été invité par un administrateur pour utiliser la plateforme jedataviz.com, vous recevrez un email d’invitation :  </a:t>
            </a:r>
          </a:p>
          <a:p>
            <a:pPr marL="0" lvl="1" indent="0">
              <a:buNone/>
            </a:pPr>
            <a:endParaRPr lang="fr-FR" sz="1600" dirty="0">
              <a:latin typeface="Arial-BoldMT"/>
            </a:endParaRPr>
          </a:p>
          <a:p>
            <a:pPr marL="0" lvl="1" indent="0">
              <a:buNone/>
            </a:pPr>
            <a:endParaRPr lang="fr-FR" sz="1400" dirty="0">
              <a:latin typeface="Arial-BoldMT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4588201-A752-1500-D3FE-34419C160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4702" y="1093753"/>
            <a:ext cx="10353906" cy="492443"/>
          </a:xfrm>
        </p:spPr>
        <p:txBody>
          <a:bodyPr/>
          <a:lstStyle/>
          <a:p>
            <a:r>
              <a:rPr lang="fr-FR" sz="3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RECEPTION DU MAIL D’INVITATION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566A6-E877-4422-F852-341511E075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-  </a:t>
            </a:r>
            <a:fld id="{E8C60506-5BE4-4453-AE4B-F0F5E69C63A6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3D1C17-10D1-A023-223D-53EB73B9F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941"/>
          <a:stretch/>
        </p:blipFill>
        <p:spPr>
          <a:xfrm>
            <a:off x="2639616" y="2636912"/>
            <a:ext cx="6280473" cy="25202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A10540-EB9C-4B07-C46B-6B7EF14960A4}"/>
              </a:ext>
            </a:extLst>
          </p:cNvPr>
          <p:cNvSpPr/>
          <p:nvPr/>
        </p:nvSpPr>
        <p:spPr>
          <a:xfrm>
            <a:off x="4295800" y="3065513"/>
            <a:ext cx="1152128" cy="2194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98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C9A0D-AE64-2C81-4C44-8D20B629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349" y="1726812"/>
            <a:ext cx="9865096" cy="1904432"/>
          </a:xfrm>
        </p:spPr>
        <p:txBody>
          <a:bodyPr/>
          <a:lstStyle/>
          <a:p>
            <a:pPr marL="0" lvl="1" indent="0">
              <a:buNone/>
            </a:pPr>
            <a:r>
              <a:rPr lang="fr-FR" sz="1600" dirty="0">
                <a:latin typeface="Arial-BoldMT"/>
              </a:rPr>
              <a:t>En cliquant sur le lien, vous devrez vous connecter via Comptexpert : </a:t>
            </a:r>
          </a:p>
          <a:p>
            <a:pPr marL="0" lvl="1" indent="0">
              <a:buNone/>
            </a:pPr>
            <a:endParaRPr lang="fr-FR" sz="1600" dirty="0">
              <a:latin typeface="Arial-BoldMT"/>
            </a:endParaRPr>
          </a:p>
          <a:p>
            <a:pPr marL="342900" lvl="1" indent="-342900">
              <a:buAutoNum type="arabicPeriod"/>
            </a:pPr>
            <a:r>
              <a:rPr lang="fr-FR" sz="1600" b="1" dirty="0">
                <a:solidFill>
                  <a:schemeClr val="accent3"/>
                </a:solidFill>
                <a:latin typeface="Arial-BoldMT"/>
              </a:rPr>
              <a:t>Vous avez déjà un Comptexpert</a:t>
            </a:r>
          </a:p>
          <a:p>
            <a:pPr marL="0" lvl="1" indent="0">
              <a:buNone/>
            </a:pPr>
            <a:r>
              <a:rPr lang="fr-FR" sz="1600" dirty="0">
                <a:latin typeface="Arial-BoldMT"/>
              </a:rPr>
              <a:t>Vous devez renseigner votre identifiant et mot de passe Comptexpert pour vous connecter.</a:t>
            </a:r>
          </a:p>
          <a:p>
            <a:pPr marL="0" lvl="1" indent="0">
              <a:buNone/>
            </a:pPr>
            <a:endParaRPr lang="fr-FR" sz="1600" dirty="0">
              <a:latin typeface="Arial-BoldMT"/>
            </a:endParaRPr>
          </a:p>
          <a:p>
            <a:pPr marL="0" lvl="1" indent="0">
              <a:buNone/>
            </a:pPr>
            <a:endParaRPr lang="fr-FR" sz="1400" dirty="0">
              <a:latin typeface="Arial-BoldMT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4588201-A752-1500-D3FE-34419C160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4702" y="1093753"/>
            <a:ext cx="10353906" cy="492443"/>
          </a:xfrm>
        </p:spPr>
        <p:txBody>
          <a:bodyPr/>
          <a:lstStyle/>
          <a:p>
            <a:r>
              <a:rPr lang="fr-FR" sz="3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Connexion via Comptexpert (1/2)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566A6-E877-4422-F852-341511E075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-  </a:t>
            </a:r>
            <a:fld id="{E8C60506-5BE4-4453-AE4B-F0F5E69C63A6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C3ECB81-CC6D-57BC-795D-C79E5B12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3174553"/>
            <a:ext cx="2649050" cy="30597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976DCC-6E85-34BD-750E-D9EE167E3C2D}"/>
              </a:ext>
            </a:extLst>
          </p:cNvPr>
          <p:cNvSpPr/>
          <p:nvPr/>
        </p:nvSpPr>
        <p:spPr>
          <a:xfrm>
            <a:off x="1703512" y="4914552"/>
            <a:ext cx="1152128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433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C9A0D-AE64-2C81-4C44-8D20B629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349" y="1726812"/>
            <a:ext cx="6171803" cy="4089646"/>
          </a:xfrm>
        </p:spPr>
        <p:txBody>
          <a:bodyPr/>
          <a:lstStyle/>
          <a:p>
            <a:pPr marL="0" lvl="1" indent="0">
              <a:buNone/>
            </a:pPr>
            <a:r>
              <a:rPr lang="fr-FR" sz="1600" dirty="0">
                <a:latin typeface="Arial-BoldMT"/>
              </a:rPr>
              <a:t>En cliquant sur le lien, vous devrez vous connecter via Comptexpert : </a:t>
            </a:r>
          </a:p>
          <a:p>
            <a:pPr marL="0" lvl="1" indent="0">
              <a:buNone/>
            </a:pPr>
            <a:endParaRPr lang="fr-FR" sz="1600" dirty="0">
              <a:latin typeface="Arial-BoldMT"/>
            </a:endParaRPr>
          </a:p>
          <a:p>
            <a:pPr marL="342900" lvl="1" indent="-342900">
              <a:buFont typeface="+mj-lt"/>
              <a:buAutoNum type="arabicPeriod" startAt="2"/>
            </a:pPr>
            <a:r>
              <a:rPr lang="fr-FR" sz="1600" b="1" dirty="0">
                <a:solidFill>
                  <a:schemeClr val="accent3"/>
                </a:solidFill>
                <a:latin typeface="Arial-BoldMT"/>
              </a:rPr>
              <a:t>Vous n’avez pas encore de Comptexpert</a:t>
            </a:r>
          </a:p>
          <a:p>
            <a:pPr marL="0" lvl="1" indent="0">
              <a:buNone/>
            </a:pPr>
            <a:endParaRPr lang="fr-FR" sz="1400" dirty="0">
              <a:latin typeface="Arial-BoldMT"/>
            </a:endParaRPr>
          </a:p>
          <a:p>
            <a:pPr marL="0" lvl="1" indent="0">
              <a:buNone/>
            </a:pPr>
            <a:r>
              <a:rPr lang="fr-FR" sz="1600" dirty="0">
                <a:latin typeface="Arial-BoldMT"/>
              </a:rPr>
              <a:t>Voici les étapes à suivre : </a:t>
            </a:r>
          </a:p>
          <a:p>
            <a:pPr marL="0" lvl="1" indent="0">
              <a:buNone/>
            </a:pPr>
            <a:r>
              <a:rPr lang="fr-FR" sz="1600" b="1" dirty="0">
                <a:latin typeface="Arial-BoldMT"/>
              </a:rPr>
              <a:t>ETAPE 1 : </a:t>
            </a:r>
            <a:r>
              <a:rPr lang="fr-FR" sz="1600" dirty="0">
                <a:latin typeface="Arial-BoldMT"/>
              </a:rPr>
              <a:t>rendez-vous sur </a:t>
            </a:r>
            <a:r>
              <a:rPr lang="fr-FR" sz="1600" dirty="0">
                <a:latin typeface="Arial-BoldMT"/>
                <a:hlinkClick r:id="rId2"/>
              </a:rPr>
              <a:t>ce lien </a:t>
            </a:r>
            <a:r>
              <a:rPr lang="fr-FR" sz="1600" dirty="0">
                <a:latin typeface="Arial-BoldMT"/>
              </a:rPr>
              <a:t>pour créer un compte Comptexpert</a:t>
            </a:r>
          </a:p>
          <a:p>
            <a:pPr marL="0" lvl="1" indent="0">
              <a:buNone/>
            </a:pPr>
            <a:endParaRPr lang="fr-FR" sz="1600" dirty="0">
              <a:latin typeface="Arial-BoldMT"/>
            </a:endParaRPr>
          </a:p>
          <a:p>
            <a:pPr marL="0" lvl="1" indent="0">
              <a:buNone/>
            </a:pPr>
            <a:r>
              <a:rPr lang="fr-FR" sz="1600" b="1" dirty="0">
                <a:latin typeface="Arial-BoldMT"/>
              </a:rPr>
              <a:t>ETAPE 2 : </a:t>
            </a:r>
            <a:r>
              <a:rPr lang="fr-FR" sz="1600" dirty="0">
                <a:latin typeface="Arial-BoldMT"/>
              </a:rPr>
              <a:t>choisissez la catégorie ‘Autre profil’ et renseignez l’adresse email avec laquelle vous avez été invité sur jedataviz.com </a:t>
            </a:r>
          </a:p>
          <a:p>
            <a:pPr marL="0" lvl="1" indent="0">
              <a:buNone/>
            </a:pPr>
            <a:endParaRPr lang="fr-FR" sz="1600" dirty="0">
              <a:latin typeface="Arial-BoldMT"/>
            </a:endParaRPr>
          </a:p>
          <a:p>
            <a:pPr marL="0" lvl="1" indent="0">
              <a:buNone/>
            </a:pPr>
            <a:endParaRPr lang="fr-FR" sz="1400" dirty="0">
              <a:latin typeface="Arial-BoldMT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4588201-A752-1500-D3FE-34419C160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4702" y="1093753"/>
            <a:ext cx="10353906" cy="492443"/>
          </a:xfrm>
        </p:spPr>
        <p:txBody>
          <a:bodyPr/>
          <a:lstStyle/>
          <a:p>
            <a:r>
              <a:rPr lang="fr-FR" sz="3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Connexion via Comptexpert (2/2)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566A6-E877-4422-F852-341511E075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-  </a:t>
            </a:r>
            <a:fld id="{E8C60506-5BE4-4453-AE4B-F0F5E69C63A6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C6DBF2-C476-48FC-1350-296C95023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176" y="1766067"/>
            <a:ext cx="3488408" cy="38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0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EC9A0D-AE64-2C81-4C44-8D20B629F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349" y="1726812"/>
            <a:ext cx="9772203" cy="1236557"/>
          </a:xfrm>
        </p:spPr>
        <p:txBody>
          <a:bodyPr/>
          <a:lstStyle/>
          <a:p>
            <a:pPr marL="0" lvl="1" indent="0">
              <a:buNone/>
            </a:pPr>
            <a:r>
              <a:rPr lang="fr-FR" sz="1600" dirty="0">
                <a:latin typeface="Arial-BoldMT"/>
              </a:rPr>
              <a:t>Vous devrez utiliser Comptexpert pour l’ensemble des connexions à la plateforme. </a:t>
            </a:r>
          </a:p>
          <a:p>
            <a:pPr marL="0" lvl="1" indent="0">
              <a:buNone/>
            </a:pPr>
            <a:endParaRPr lang="fr-FR" sz="1600" dirty="0">
              <a:latin typeface="Arial-BoldMT"/>
            </a:endParaRPr>
          </a:p>
          <a:p>
            <a:pPr marL="0" lvl="1" indent="0">
              <a:buNone/>
            </a:pPr>
            <a:r>
              <a:rPr lang="fr-FR" sz="1600" dirty="0">
                <a:latin typeface="Arial-BoldMT"/>
              </a:rPr>
              <a:t>Par défaut, vous serez rattaché au cabinet sur lequel vous avez été invité par un administrateur.</a:t>
            </a:r>
          </a:p>
          <a:p>
            <a:pPr marL="0" lvl="1" indent="0">
              <a:buNone/>
            </a:pPr>
            <a:endParaRPr lang="fr-FR" sz="1400" dirty="0">
              <a:latin typeface="Arial-BoldMT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4588201-A752-1500-D3FE-34419C160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4702" y="1093753"/>
            <a:ext cx="10353906" cy="492443"/>
          </a:xfrm>
        </p:spPr>
        <p:txBody>
          <a:bodyPr/>
          <a:lstStyle/>
          <a:p>
            <a:r>
              <a:rPr lang="fr-FR" sz="3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Accès a la plateforme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7566A6-E877-4422-F852-341511E0754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-  </a:t>
            </a:r>
            <a:fld id="{E8C60506-5BE4-4453-AE4B-F0F5E69C63A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833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AE3FFE-1288-4236-7421-A5FE37975C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4540" y="4073090"/>
            <a:ext cx="4902476" cy="508344"/>
          </a:xfrm>
        </p:spPr>
        <p:txBody>
          <a:bodyPr/>
          <a:lstStyle/>
          <a:p>
            <a:endParaRPr lang="fr-FR" dirty="0"/>
          </a:p>
          <a:p>
            <a:r>
              <a:rPr lang="fr-FR" sz="1600" b="1" dirty="0"/>
              <a:t>assistance@jedataviz.com</a:t>
            </a:r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D4E39D28-0333-FC06-CADB-5D40B41792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234" y="2528900"/>
            <a:ext cx="3492578" cy="349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C138A6-00AF-F2CF-D0FA-E6F87BFF78A8}"/>
              </a:ext>
            </a:extLst>
          </p:cNvPr>
          <p:cNvSpPr txBox="1"/>
          <p:nvPr/>
        </p:nvSpPr>
        <p:spPr>
          <a:xfrm>
            <a:off x="5231904" y="2549933"/>
            <a:ext cx="6099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n-ea"/>
                <a:cs typeface="+mn-cs"/>
              </a:rPr>
              <a:t>MERCI POUR VOTRE AIDE!</a:t>
            </a:r>
          </a:p>
        </p:txBody>
      </p:sp>
    </p:spTree>
    <p:extLst>
      <p:ext uri="{BB962C8B-B14F-4D97-AF65-F5344CB8AC3E}">
        <p14:creationId xmlns:p14="http://schemas.microsoft.com/office/powerpoint/2010/main" val="434331497"/>
      </p:ext>
    </p:extLst>
  </p:cSld>
  <p:clrMapOvr>
    <a:masterClrMapping/>
  </p:clrMapOvr>
</p:sld>
</file>

<file path=ppt/theme/theme1.xml><?xml version="1.0" encoding="utf-8"?>
<a:theme xmlns:a="http://schemas.openxmlformats.org/drawingml/2006/main" name="ECMA">
  <a:themeElements>
    <a:clrScheme name="ECMA Jedataviz">
      <a:dk1>
        <a:sysClr val="windowText" lastClr="000000"/>
      </a:dk1>
      <a:lt1>
        <a:sysClr val="window" lastClr="FFFFFF"/>
      </a:lt1>
      <a:dk2>
        <a:srgbClr val="213074"/>
      </a:dk2>
      <a:lt2>
        <a:srgbClr val="F2F2F2"/>
      </a:lt2>
      <a:accent1>
        <a:srgbClr val="FF2B44"/>
      </a:accent1>
      <a:accent2>
        <a:srgbClr val="213074"/>
      </a:accent2>
      <a:accent3>
        <a:srgbClr val="5C7CB6"/>
      </a:accent3>
      <a:accent4>
        <a:srgbClr val="7D96C5"/>
      </a:accent4>
      <a:accent5>
        <a:srgbClr val="F2F2F2"/>
      </a:accent5>
      <a:accent6>
        <a:srgbClr val="F2F2F2"/>
      </a:accent6>
      <a:hlink>
        <a:srgbClr val="5C7CB6"/>
      </a:hlink>
      <a:folHlink>
        <a:srgbClr val="5C7CB6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MA Jedataviz Présentation Modèle v1.potx" id="{B674B33F-55C2-4D71-9A79-DDC897AEF3A1}" vid="{07FAD055-3B3B-4278-8A33-FF24026B4508}"/>
    </a:ext>
  </a:extLst>
</a:theme>
</file>

<file path=ppt/theme/theme2.xml><?xml version="1.0" encoding="utf-8"?>
<a:theme xmlns:a="http://schemas.openxmlformats.org/drawingml/2006/main" name="Thème csoec 2018 - Rouge">
  <a:themeElements>
    <a:clrScheme name="Personnalisé 1">
      <a:dk1>
        <a:srgbClr val="E73446"/>
      </a:dk1>
      <a:lt1>
        <a:sysClr val="window" lastClr="FFFFFF"/>
      </a:lt1>
      <a:dk2>
        <a:srgbClr val="002060"/>
      </a:dk2>
      <a:lt2>
        <a:srgbClr val="FFFFFF"/>
      </a:lt2>
      <a:accent1>
        <a:srgbClr val="E73446"/>
      </a:accent1>
      <a:accent2>
        <a:srgbClr val="32B4B4"/>
      </a:accent2>
      <a:accent3>
        <a:srgbClr val="00B0F0"/>
      </a:accent3>
      <a:accent4>
        <a:srgbClr val="322878"/>
      </a:accent4>
      <a:accent5>
        <a:srgbClr val="F07D28"/>
      </a:accent5>
      <a:accent6>
        <a:srgbClr val="E60073"/>
      </a:accent6>
      <a:hlink>
        <a:srgbClr val="2F75FF"/>
      </a:hlink>
      <a:folHlink>
        <a:srgbClr val="6E61CA"/>
      </a:folHlink>
    </a:clrScheme>
    <a:fontScheme name="CHARTE OEC 2018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csoec 2018 - Rouge" id="{3CBC1D38-A773-4A11-A9BF-437DE012B239}" vid="{33F49DBE-FC7A-4300-A04B-78ACCEEFCD6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ECMA jedataviz Présentation Modèle v1</Template>
  <TotalTime>2050</TotalTime>
  <Words>188</Words>
  <Application>Microsoft Office PowerPoint</Application>
  <PresentationFormat>Grand écran</PresentationFormat>
  <Paragraphs>28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Arial-BoldMT</vt:lpstr>
      <vt:lpstr>Calibri</vt:lpstr>
      <vt:lpstr>Calibri bold</vt:lpstr>
      <vt:lpstr>Calibri Light</vt:lpstr>
      <vt:lpstr>Montserrat Medium</vt:lpstr>
      <vt:lpstr>Symbol</vt:lpstr>
      <vt:lpstr>Wingdings</vt:lpstr>
      <vt:lpstr>ECMA</vt:lpstr>
      <vt:lpstr>Thème csoec 2018 - Rouge</vt:lpstr>
      <vt:lpstr>Activation de votre compte utilisateur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EXTENSO</dc:title>
  <dc:creator>Nathalie LAGNY</dc:creator>
  <cp:lastModifiedBy>Yann FONTAINE</cp:lastModifiedBy>
  <cp:revision>142</cp:revision>
  <dcterms:created xsi:type="dcterms:W3CDTF">2023-01-05T10:53:56Z</dcterms:created>
  <dcterms:modified xsi:type="dcterms:W3CDTF">2023-07-11T09:06:35Z</dcterms:modified>
</cp:coreProperties>
</file>